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19"/>
  </p:notesMasterIdLst>
  <p:sldIdLst>
    <p:sldId id="257" r:id="rId2"/>
    <p:sldId id="275" r:id="rId3"/>
    <p:sldId id="276" r:id="rId4"/>
    <p:sldId id="272" r:id="rId5"/>
    <p:sldId id="258" r:id="rId6"/>
    <p:sldId id="261" r:id="rId7"/>
    <p:sldId id="259" r:id="rId8"/>
    <p:sldId id="262" r:id="rId9"/>
    <p:sldId id="273" r:id="rId10"/>
    <p:sldId id="274" r:id="rId11"/>
    <p:sldId id="283" r:id="rId12"/>
    <p:sldId id="278" r:id="rId13"/>
    <p:sldId id="279" r:id="rId14"/>
    <p:sldId id="280" r:id="rId15"/>
    <p:sldId id="281" r:id="rId16"/>
    <p:sldId id="282" r:id="rId17"/>
    <p:sldId id="266" r:id="rId18"/>
  </p:sldIdLst>
  <p:sldSz cx="12192000" cy="6858000"/>
  <p:notesSz cx="6858000" cy="9144000"/>
  <p:custShowLst>
    <p:custShow name="Custom Show 1" id="0">
      <p:sldLst>
        <p:sld r:id="rId7"/>
        <p:sld r:id="rId8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BABA"/>
    <a:srgbClr val="DBDBDB"/>
    <a:srgbClr val="85E0E7"/>
    <a:srgbClr val="30353F"/>
    <a:srgbClr val="8FA0A3"/>
    <a:srgbClr val="AFBBBD"/>
    <a:srgbClr val="515A6B"/>
    <a:srgbClr val="FF3300"/>
    <a:srgbClr val="43CDD9"/>
    <a:srgbClr val="667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52" autoAdjust="0"/>
  </p:normalViewPr>
  <p:slideViewPr>
    <p:cSldViewPr snapToGrid="0" showGuides="1">
      <p:cViewPr varScale="1">
        <p:scale>
          <a:sx n="72" d="100"/>
          <a:sy n="72" d="100"/>
        </p:scale>
        <p:origin x="660" y="66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tockChart>
        <c:ser>
          <c:idx val="0"/>
          <c:order val="0"/>
          <c:tx>
            <c:strRef>
              <c:f>Sheet1!$B$1</c:f>
              <c:strCache>
                <c:ptCount val="1"/>
                <c:pt idx="0">
                  <c:v>High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Sheet1!$A$2:$A$11</c:f>
              <c:numCache>
                <c:formatCode>m/d/yyyy</c:formatCode>
                <c:ptCount val="10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37268</c:v>
                </c:pt>
                <c:pt idx="8">
                  <c:v>37269</c:v>
                </c:pt>
                <c:pt idx="9">
                  <c:v>37270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21</c:v>
                </c:pt>
                <c:pt idx="1">
                  <c:v>20</c:v>
                </c:pt>
                <c:pt idx="2">
                  <c:v>18</c:v>
                </c:pt>
                <c:pt idx="3">
                  <c:v>25</c:v>
                </c:pt>
                <c:pt idx="4">
                  <c:v>45</c:v>
                </c:pt>
                <c:pt idx="5">
                  <c:v>35</c:v>
                </c:pt>
                <c:pt idx="6">
                  <c:v>33</c:v>
                </c:pt>
                <c:pt idx="7">
                  <c:v>40</c:v>
                </c:pt>
                <c:pt idx="8">
                  <c:v>38</c:v>
                </c:pt>
                <c:pt idx="9">
                  <c:v>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055-4BB7-844F-64D5E75D0AA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Sheet1!$A$2:$A$11</c:f>
              <c:numCache>
                <c:formatCode>m/d/yyyy</c:formatCode>
                <c:ptCount val="10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37268</c:v>
                </c:pt>
                <c:pt idx="8">
                  <c:v>37269</c:v>
                </c:pt>
                <c:pt idx="9">
                  <c:v>37270</c:v>
                </c:pt>
              </c:numCache>
            </c:num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11</c:v>
                </c:pt>
                <c:pt idx="1">
                  <c:v>13</c:v>
                </c:pt>
                <c:pt idx="2">
                  <c:v>13</c:v>
                </c:pt>
                <c:pt idx="3">
                  <c:v>15</c:v>
                </c:pt>
                <c:pt idx="4">
                  <c:v>20</c:v>
                </c:pt>
                <c:pt idx="5">
                  <c:v>21</c:v>
                </c:pt>
                <c:pt idx="6">
                  <c:v>25</c:v>
                </c:pt>
                <c:pt idx="7">
                  <c:v>29</c:v>
                </c:pt>
                <c:pt idx="8">
                  <c:v>30</c:v>
                </c:pt>
                <c:pt idx="9">
                  <c:v>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055-4BB7-844F-64D5E75D0AA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Close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dot"/>
            <c:size val="3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Sheet1!$A$2:$A$11</c:f>
              <c:numCache>
                <c:formatCode>m/d/yyyy</c:formatCode>
                <c:ptCount val="10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  <c:pt idx="6">
                  <c:v>37267</c:v>
                </c:pt>
                <c:pt idx="7">
                  <c:v>37268</c:v>
                </c:pt>
                <c:pt idx="8">
                  <c:v>37269</c:v>
                </c:pt>
                <c:pt idx="9">
                  <c:v>37270</c:v>
                </c:pt>
              </c:numCache>
            </c:numRef>
          </c:cat>
          <c:val>
            <c:numRef>
              <c:f>Sheet1!$D$2:$D$11</c:f>
              <c:numCache>
                <c:formatCode>General</c:formatCode>
                <c:ptCount val="10"/>
                <c:pt idx="0">
                  <c:v>18</c:v>
                </c:pt>
                <c:pt idx="1">
                  <c:v>19</c:v>
                </c:pt>
                <c:pt idx="2">
                  <c:v>15</c:v>
                </c:pt>
                <c:pt idx="3">
                  <c:v>20</c:v>
                </c:pt>
                <c:pt idx="4">
                  <c:v>43</c:v>
                </c:pt>
                <c:pt idx="5">
                  <c:v>30</c:v>
                </c:pt>
                <c:pt idx="6">
                  <c:v>30</c:v>
                </c:pt>
                <c:pt idx="7">
                  <c:v>35</c:v>
                </c:pt>
                <c:pt idx="8">
                  <c:v>35</c:v>
                </c:pt>
                <c:pt idx="9">
                  <c:v>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055-4BB7-844F-64D5E75D0A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axId val="268890656"/>
        <c:axId val="268894592"/>
      </c:stockChart>
      <c:dateAx>
        <c:axId val="26889065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8894592"/>
        <c:crosses val="autoZero"/>
        <c:auto val="1"/>
        <c:lblOffset val="100"/>
        <c:baseTimeUnit val="days"/>
      </c:dateAx>
      <c:valAx>
        <c:axId val="268894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8890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tockChart>
        <c:ser>
          <c:idx val="0"/>
          <c:order val="0"/>
          <c:tx>
            <c:strRef>
              <c:f>Sheet1!$B$1</c:f>
              <c:strCache>
                <c:ptCount val="1"/>
                <c:pt idx="0">
                  <c:v>High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m/d/yyyy</c:formatCode>
                <c:ptCount val="11"/>
                <c:pt idx="0">
                  <c:v>37626</c:v>
                </c:pt>
                <c:pt idx="1">
                  <c:v>37627</c:v>
                </c:pt>
                <c:pt idx="2">
                  <c:v>37628</c:v>
                </c:pt>
                <c:pt idx="3">
                  <c:v>37629</c:v>
                </c:pt>
                <c:pt idx="4">
                  <c:v>37630</c:v>
                </c:pt>
                <c:pt idx="5">
                  <c:v>37631</c:v>
                </c:pt>
                <c:pt idx="6">
                  <c:v>37632</c:v>
                </c:pt>
                <c:pt idx="7">
                  <c:v>37633</c:v>
                </c:pt>
                <c:pt idx="8">
                  <c:v>37634</c:v>
                </c:pt>
                <c:pt idx="9">
                  <c:v>37635</c:v>
                </c:pt>
                <c:pt idx="10">
                  <c:v>37636</c:v>
                </c:pt>
              </c:numCache>
            </c:num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55</c:v>
                </c:pt>
                <c:pt idx="1">
                  <c:v>54</c:v>
                </c:pt>
                <c:pt idx="2">
                  <c:v>50</c:v>
                </c:pt>
                <c:pt idx="3">
                  <c:v>48</c:v>
                </c:pt>
                <c:pt idx="4">
                  <c:v>45</c:v>
                </c:pt>
                <c:pt idx="5">
                  <c:v>40</c:v>
                </c:pt>
                <c:pt idx="6">
                  <c:v>33</c:v>
                </c:pt>
                <c:pt idx="7">
                  <c:v>40</c:v>
                </c:pt>
                <c:pt idx="8">
                  <c:v>35</c:v>
                </c:pt>
                <c:pt idx="9">
                  <c:v>38</c:v>
                </c:pt>
                <c:pt idx="10">
                  <c:v>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055-4BB7-844F-64D5E75D0AA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m/d/yyyy</c:formatCode>
                <c:ptCount val="11"/>
                <c:pt idx="0">
                  <c:v>37626</c:v>
                </c:pt>
                <c:pt idx="1">
                  <c:v>37627</c:v>
                </c:pt>
                <c:pt idx="2">
                  <c:v>37628</c:v>
                </c:pt>
                <c:pt idx="3">
                  <c:v>37629</c:v>
                </c:pt>
                <c:pt idx="4">
                  <c:v>37630</c:v>
                </c:pt>
                <c:pt idx="5">
                  <c:v>37631</c:v>
                </c:pt>
                <c:pt idx="6">
                  <c:v>37632</c:v>
                </c:pt>
                <c:pt idx="7">
                  <c:v>37633</c:v>
                </c:pt>
                <c:pt idx="8">
                  <c:v>37634</c:v>
                </c:pt>
                <c:pt idx="9">
                  <c:v>37635</c:v>
                </c:pt>
                <c:pt idx="10">
                  <c:v>37636</c:v>
                </c:pt>
              </c:numCache>
            </c:num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42</c:v>
                </c:pt>
                <c:pt idx="1">
                  <c:v>40</c:v>
                </c:pt>
                <c:pt idx="2">
                  <c:v>38</c:v>
                </c:pt>
                <c:pt idx="3">
                  <c:v>41</c:v>
                </c:pt>
                <c:pt idx="4">
                  <c:v>35</c:v>
                </c:pt>
                <c:pt idx="5">
                  <c:v>25</c:v>
                </c:pt>
                <c:pt idx="6">
                  <c:v>25</c:v>
                </c:pt>
                <c:pt idx="7">
                  <c:v>35</c:v>
                </c:pt>
                <c:pt idx="8">
                  <c:v>31</c:v>
                </c:pt>
                <c:pt idx="9">
                  <c:v>30</c:v>
                </c:pt>
                <c:pt idx="10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055-4BB7-844F-64D5E75D0AA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Close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dot"/>
            <c:size val="3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numRef>
              <c:f>Sheet1!$A$2:$A$12</c:f>
              <c:numCache>
                <c:formatCode>m/d/yyyy</c:formatCode>
                <c:ptCount val="11"/>
                <c:pt idx="0">
                  <c:v>37626</c:v>
                </c:pt>
                <c:pt idx="1">
                  <c:v>37627</c:v>
                </c:pt>
                <c:pt idx="2">
                  <c:v>37628</c:v>
                </c:pt>
                <c:pt idx="3">
                  <c:v>37629</c:v>
                </c:pt>
                <c:pt idx="4">
                  <c:v>37630</c:v>
                </c:pt>
                <c:pt idx="5">
                  <c:v>37631</c:v>
                </c:pt>
                <c:pt idx="6">
                  <c:v>37632</c:v>
                </c:pt>
                <c:pt idx="7">
                  <c:v>37633</c:v>
                </c:pt>
                <c:pt idx="8">
                  <c:v>37634</c:v>
                </c:pt>
                <c:pt idx="9">
                  <c:v>37635</c:v>
                </c:pt>
                <c:pt idx="10">
                  <c:v>37636</c:v>
                </c:pt>
              </c:numCache>
            </c:numRef>
          </c:cat>
          <c:val>
            <c:numRef>
              <c:f>Sheet1!$D$2:$D$12</c:f>
              <c:numCache>
                <c:formatCode>General</c:formatCode>
                <c:ptCount val="11"/>
                <c:pt idx="0">
                  <c:v>49</c:v>
                </c:pt>
                <c:pt idx="1">
                  <c:v>50</c:v>
                </c:pt>
                <c:pt idx="2">
                  <c:v>41</c:v>
                </c:pt>
                <c:pt idx="3">
                  <c:v>45</c:v>
                </c:pt>
                <c:pt idx="4">
                  <c:v>43</c:v>
                </c:pt>
                <c:pt idx="5">
                  <c:v>35</c:v>
                </c:pt>
                <c:pt idx="6">
                  <c:v>30</c:v>
                </c:pt>
                <c:pt idx="7">
                  <c:v>35</c:v>
                </c:pt>
                <c:pt idx="8">
                  <c:v>35</c:v>
                </c:pt>
                <c:pt idx="9">
                  <c:v>36</c:v>
                </c:pt>
                <c:pt idx="10">
                  <c:v>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055-4BB7-844F-64D5E75D0A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 w="9525" cap="flat" cmpd="sng" algn="ctr">
              <a:solidFill>
                <a:schemeClr val="tx1">
                  <a:lumMod val="75000"/>
                  <a:lumOff val="25000"/>
                </a:schemeClr>
              </a:solidFill>
              <a:round/>
            </a:ln>
            <a:effectLst/>
          </c:spPr>
        </c:hiLowLines>
        <c:axId val="268890656"/>
        <c:axId val="268894592"/>
      </c:stockChart>
      <c:dateAx>
        <c:axId val="26889065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8894592"/>
        <c:crosses val="autoZero"/>
        <c:auto val="1"/>
        <c:lblOffset val="100"/>
        <c:baseTimeUnit val="days"/>
      </c:dateAx>
      <c:valAx>
        <c:axId val="268894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8890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4a>
</file>

<file path=ppt/media/media11.m4a>
</file>

<file path=ppt/media/media12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06/10/2019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52029" y="353633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73833" y="3444079"/>
            <a:ext cx="7444346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EXTENDED LEVEL BOOMERS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D602A72-4C88-413B-AE23-A916E5A013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24763D-7C9B-4180-84EA-E1DE27151D4B}"/>
              </a:ext>
            </a:extLst>
          </p:cNvPr>
          <p:cNvSpPr txBox="1"/>
          <p:nvPr/>
        </p:nvSpPr>
        <p:spPr>
          <a:xfrm>
            <a:off x="1041400" y="520700"/>
            <a:ext cx="906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Explanation of previous example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E9D79E-6214-449B-BCA7-BAEDEF632D9F}"/>
              </a:ext>
            </a:extLst>
          </p:cNvPr>
          <p:cNvSpPr txBox="1"/>
          <p:nvPr/>
        </p:nvSpPr>
        <p:spPr>
          <a:xfrm>
            <a:off x="1308100" y="1625600"/>
            <a:ext cx="5274201" cy="369332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5E0E7"/>
              </a:gs>
            </a:gsLst>
            <a:lin ang="0" scaled="0"/>
          </a:gra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On 1/10/2003, the stocks made a new 60 days low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F3A44F-1FE1-4C2B-A157-8B53AFC8112C}"/>
              </a:ext>
            </a:extLst>
          </p:cNvPr>
          <p:cNvSpPr txBox="1"/>
          <p:nvPr/>
        </p:nvSpPr>
        <p:spPr>
          <a:xfrm>
            <a:off x="1270000" y="2298700"/>
            <a:ext cx="8368125" cy="369332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AFBBBD"/>
              </a:gs>
            </a:gsLst>
            <a:lin ang="0" scaled="0"/>
          </a:gra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After the 60 days low on 10</a:t>
            </a:r>
            <a:r>
              <a:rPr lang="en-US" baseline="30000" dirty="0"/>
              <a:t>th</a:t>
            </a:r>
            <a:r>
              <a:rPr lang="en-US" dirty="0"/>
              <a:t> of January, the trades are inside it for the next 4 days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092AC8-E155-4C56-9DAF-6E0A5D7B217A}"/>
              </a:ext>
            </a:extLst>
          </p:cNvPr>
          <p:cNvSpPr txBox="1"/>
          <p:nvPr/>
        </p:nvSpPr>
        <p:spPr>
          <a:xfrm>
            <a:off x="1308100" y="3006969"/>
            <a:ext cx="6797310" cy="369332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FA0A3"/>
              </a:gs>
            </a:gsLst>
            <a:lin ang="0" scaled="0"/>
          </a:gra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day i.e. the 15</a:t>
            </a:r>
            <a:r>
              <a:rPr lang="en-US" baseline="30000" dirty="0"/>
              <a:t>th</a:t>
            </a:r>
            <a:r>
              <a:rPr lang="en-US" dirty="0"/>
              <a:t> of January trades below the low of 10</a:t>
            </a:r>
            <a:r>
              <a:rPr lang="en-US" baseline="30000" dirty="0"/>
              <a:t>th</a:t>
            </a:r>
            <a:r>
              <a:rPr lang="en-US" dirty="0"/>
              <a:t> January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DE6C41-9936-44AA-8047-68FFEE4EDAEA}"/>
              </a:ext>
            </a:extLst>
          </p:cNvPr>
          <p:cNvSpPr txBox="1"/>
          <p:nvPr/>
        </p:nvSpPr>
        <p:spPr>
          <a:xfrm>
            <a:off x="1200345" y="4055379"/>
            <a:ext cx="8801100" cy="58477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HOW TO CODE SHORT SALES?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F17A0-9240-40DA-877D-F26306DC7C36}"/>
              </a:ext>
            </a:extLst>
          </p:cNvPr>
          <p:cNvSpPr txBox="1"/>
          <p:nvPr/>
        </p:nvSpPr>
        <p:spPr>
          <a:xfrm>
            <a:off x="1270000" y="5436748"/>
            <a:ext cx="8661791" cy="70788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rgbClr val="85E0E7"/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n-US" sz="2000" b="1" dirty="0"/>
              <a:t>Short Sales Are Just Reverse Of Long Pattern</a:t>
            </a:r>
          </a:p>
          <a:p>
            <a:endParaRPr lang="en-US" sz="2000" b="1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3F95202-F565-4574-AD99-6E8AFA54C0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0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C6C9B5-1405-45E0-9DDE-922409DD1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501" y="245219"/>
            <a:ext cx="6328196" cy="58772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ADB414-62F1-4F78-9540-51154CB7D7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98025" y="2886075"/>
            <a:ext cx="4941794" cy="108585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A855F0-4CD5-4865-93DA-AE7A67CB15D7}"/>
              </a:ext>
            </a:extLst>
          </p:cNvPr>
          <p:cNvCxnSpPr/>
          <p:nvPr/>
        </p:nvCxnSpPr>
        <p:spPr>
          <a:xfrm>
            <a:off x="4545496" y="2756452"/>
            <a:ext cx="2276201" cy="159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0FC9E41-0BE3-405F-8476-9F6700DDDF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08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19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62D86-7B6D-428F-814B-66E7888FF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661817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Checking the best combination </a:t>
            </a: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4C2E6A-E1EF-4041-A171-78245CBA3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69207"/>
            <a:ext cx="5157787" cy="475187"/>
          </a:xfrm>
          <a:gradFill>
            <a:gsLst>
              <a:gs pos="100000">
                <a:schemeClr val="bg1"/>
              </a:gs>
              <a:gs pos="55000">
                <a:srgbClr val="8FA0A3"/>
              </a:gs>
            </a:gsLst>
            <a:lin ang="0" scaled="0"/>
          </a:gradFill>
        </p:spPr>
        <p:txBody>
          <a:bodyPr/>
          <a:lstStyle/>
          <a:p>
            <a:pPr algn="ctr"/>
            <a:r>
              <a:rPr lang="en-US" dirty="0"/>
              <a:t>Loss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639FE-2BB8-4118-9408-4B35A468F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86659"/>
            <a:ext cx="3422723" cy="2515003"/>
          </a:xfrm>
          <a:gradFill>
            <a:gsLst>
              <a:gs pos="100000">
                <a:schemeClr val="bg1"/>
              </a:gs>
              <a:gs pos="55000">
                <a:srgbClr val="85E0E7"/>
              </a:gs>
            </a:gsLst>
            <a:lin ang="0" scaled="0"/>
          </a:gradFill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0.01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0.02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0.05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0.1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0.0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8DF629-7DA3-47A2-A9BA-E5AE41BABB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1269207"/>
            <a:ext cx="5183188" cy="475187"/>
          </a:xfrm>
          <a:gradFill>
            <a:gsLst>
              <a:gs pos="100000">
                <a:schemeClr val="bg1"/>
              </a:gs>
              <a:gs pos="55000">
                <a:srgbClr val="8FA0A3"/>
              </a:gs>
            </a:gsLst>
            <a:lin ang="0" scaled="0"/>
          </a:gradFill>
        </p:spPr>
        <p:txBody>
          <a:bodyPr/>
          <a:lstStyle/>
          <a:p>
            <a:pPr algn="ctr"/>
            <a:r>
              <a:rPr lang="en-US" dirty="0"/>
              <a:t>Target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6FB0D7-604C-4A3A-BF79-67D9DD2A12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9024" y="1986659"/>
            <a:ext cx="5183188" cy="2515003"/>
          </a:xfrm>
          <a:gradFill>
            <a:gsLst>
              <a:gs pos="100000">
                <a:schemeClr val="bg1"/>
              </a:gs>
              <a:gs pos="55000">
                <a:srgbClr val="DBDBDB"/>
              </a:gs>
            </a:gsLst>
            <a:lin ang="0" scaled="0"/>
          </a:gradFill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0.01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0.02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0.05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0.1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0.0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FEFF9A-CD30-464D-8C20-874F93D8A34D}"/>
              </a:ext>
            </a:extLst>
          </p:cNvPr>
          <p:cNvCxnSpPr/>
          <p:nvPr/>
        </p:nvCxnSpPr>
        <p:spPr>
          <a:xfrm>
            <a:off x="2124222" y="2152357"/>
            <a:ext cx="37420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FEFF6C2-4C52-490C-9B0B-742BD9B9523C}"/>
              </a:ext>
            </a:extLst>
          </p:cNvPr>
          <p:cNvCxnSpPr>
            <a:cxnSpLocks/>
          </p:cNvCxnSpPr>
          <p:nvPr/>
        </p:nvCxnSpPr>
        <p:spPr>
          <a:xfrm>
            <a:off x="2124222" y="2152357"/>
            <a:ext cx="3742006" cy="4642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A319135-8F1B-41A0-83A0-D66D7D014C06}"/>
              </a:ext>
            </a:extLst>
          </p:cNvPr>
          <p:cNvCxnSpPr>
            <a:cxnSpLocks/>
          </p:cNvCxnSpPr>
          <p:nvPr/>
        </p:nvCxnSpPr>
        <p:spPr>
          <a:xfrm>
            <a:off x="2124222" y="2162506"/>
            <a:ext cx="3742006" cy="890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EE18793-A38C-43BD-968A-4E9C5444921E}"/>
              </a:ext>
            </a:extLst>
          </p:cNvPr>
          <p:cNvCxnSpPr>
            <a:cxnSpLocks/>
          </p:cNvCxnSpPr>
          <p:nvPr/>
        </p:nvCxnSpPr>
        <p:spPr>
          <a:xfrm>
            <a:off x="2124222" y="2162506"/>
            <a:ext cx="3742006" cy="1382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E1F9EEF-02C6-4C37-AF1C-65631D432FF9}"/>
              </a:ext>
            </a:extLst>
          </p:cNvPr>
          <p:cNvCxnSpPr>
            <a:cxnSpLocks/>
          </p:cNvCxnSpPr>
          <p:nvPr/>
        </p:nvCxnSpPr>
        <p:spPr>
          <a:xfrm>
            <a:off x="2124222" y="3580228"/>
            <a:ext cx="37420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1E96489-3F8D-474E-BAAA-7334521CBE03}"/>
              </a:ext>
            </a:extLst>
          </p:cNvPr>
          <p:cNvCxnSpPr>
            <a:cxnSpLocks/>
          </p:cNvCxnSpPr>
          <p:nvPr/>
        </p:nvCxnSpPr>
        <p:spPr>
          <a:xfrm flipV="1">
            <a:off x="2124222" y="3062837"/>
            <a:ext cx="3742006" cy="527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1AC42CB-8A6C-44B1-887C-711E45FB1466}"/>
              </a:ext>
            </a:extLst>
          </p:cNvPr>
          <p:cNvCxnSpPr>
            <a:cxnSpLocks/>
          </p:cNvCxnSpPr>
          <p:nvPr/>
        </p:nvCxnSpPr>
        <p:spPr>
          <a:xfrm flipV="1">
            <a:off x="2124222" y="2616591"/>
            <a:ext cx="3742006" cy="973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FDE1CD3-8C5C-4AE4-BFD9-C3D090F996D9}"/>
              </a:ext>
            </a:extLst>
          </p:cNvPr>
          <p:cNvCxnSpPr>
            <a:cxnSpLocks/>
          </p:cNvCxnSpPr>
          <p:nvPr/>
        </p:nvCxnSpPr>
        <p:spPr>
          <a:xfrm flipV="1">
            <a:off x="2124222" y="2142209"/>
            <a:ext cx="3742006" cy="1448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F26A759-ADD3-42E1-B00E-4A50C9BF484A}"/>
              </a:ext>
            </a:extLst>
          </p:cNvPr>
          <p:cNvCxnSpPr>
            <a:cxnSpLocks/>
          </p:cNvCxnSpPr>
          <p:nvPr/>
        </p:nvCxnSpPr>
        <p:spPr>
          <a:xfrm flipV="1">
            <a:off x="2124222" y="2127336"/>
            <a:ext cx="3742006" cy="474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8926CA4-19B7-494D-A9D0-09D0A70384C5}"/>
              </a:ext>
            </a:extLst>
          </p:cNvPr>
          <p:cNvCxnSpPr>
            <a:cxnSpLocks/>
          </p:cNvCxnSpPr>
          <p:nvPr/>
        </p:nvCxnSpPr>
        <p:spPr>
          <a:xfrm>
            <a:off x="2124222" y="2601719"/>
            <a:ext cx="3742006" cy="148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FF3580F-0A9F-4B10-A72C-2F870E7A39AF}"/>
              </a:ext>
            </a:extLst>
          </p:cNvPr>
          <p:cNvCxnSpPr>
            <a:cxnSpLocks/>
          </p:cNvCxnSpPr>
          <p:nvPr/>
        </p:nvCxnSpPr>
        <p:spPr>
          <a:xfrm>
            <a:off x="2124222" y="2611868"/>
            <a:ext cx="3742006" cy="450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C854BCB-358D-4FA0-A451-4ED3277F6829}"/>
              </a:ext>
            </a:extLst>
          </p:cNvPr>
          <p:cNvCxnSpPr>
            <a:cxnSpLocks/>
          </p:cNvCxnSpPr>
          <p:nvPr/>
        </p:nvCxnSpPr>
        <p:spPr>
          <a:xfrm>
            <a:off x="2124222" y="2611868"/>
            <a:ext cx="3742006" cy="9331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2A5B567-5580-410F-AD66-C3CA1C88678E}"/>
              </a:ext>
            </a:extLst>
          </p:cNvPr>
          <p:cNvCxnSpPr>
            <a:cxnSpLocks/>
          </p:cNvCxnSpPr>
          <p:nvPr/>
        </p:nvCxnSpPr>
        <p:spPr>
          <a:xfrm>
            <a:off x="2124222" y="3108961"/>
            <a:ext cx="37420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4298D493-DDA5-48E6-9353-944471485339}"/>
              </a:ext>
            </a:extLst>
          </p:cNvPr>
          <p:cNvCxnSpPr>
            <a:cxnSpLocks/>
          </p:cNvCxnSpPr>
          <p:nvPr/>
        </p:nvCxnSpPr>
        <p:spPr>
          <a:xfrm>
            <a:off x="2124222" y="3108961"/>
            <a:ext cx="3742006" cy="4642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2C39F8DB-BB51-408B-A02F-5CDCEEEDB44E}"/>
              </a:ext>
            </a:extLst>
          </p:cNvPr>
          <p:cNvCxnSpPr>
            <a:cxnSpLocks/>
          </p:cNvCxnSpPr>
          <p:nvPr/>
        </p:nvCxnSpPr>
        <p:spPr>
          <a:xfrm flipV="1">
            <a:off x="2124222" y="2611868"/>
            <a:ext cx="3742006" cy="5072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C8712BF-76D3-446F-BF58-4E6459F46540}"/>
              </a:ext>
            </a:extLst>
          </p:cNvPr>
          <p:cNvCxnSpPr>
            <a:cxnSpLocks/>
          </p:cNvCxnSpPr>
          <p:nvPr/>
        </p:nvCxnSpPr>
        <p:spPr>
          <a:xfrm flipV="1">
            <a:off x="2124222" y="2162505"/>
            <a:ext cx="3742006" cy="956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C5DB0C67-0D67-44F9-A7B2-B9337251F408}"/>
              </a:ext>
            </a:extLst>
          </p:cNvPr>
          <p:cNvCxnSpPr>
            <a:cxnSpLocks/>
          </p:cNvCxnSpPr>
          <p:nvPr/>
        </p:nvCxnSpPr>
        <p:spPr>
          <a:xfrm>
            <a:off x="2124222" y="4069484"/>
            <a:ext cx="3742006" cy="664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0772768A-F5AB-44E7-B27E-9C9B9868F3AD}"/>
              </a:ext>
            </a:extLst>
          </p:cNvPr>
          <p:cNvSpPr txBox="1"/>
          <p:nvPr/>
        </p:nvSpPr>
        <p:spPr>
          <a:xfrm>
            <a:off x="1814732" y="4881489"/>
            <a:ext cx="7427742" cy="369332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BABABA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17 total combinations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3EDD2AB-696D-4C06-8117-81CC90BD4B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271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262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A2FECEC0-63D0-4140-B426-5B99202161F9}"/>
              </a:ext>
            </a:extLst>
          </p:cNvPr>
          <p:cNvSpPr/>
          <p:nvPr/>
        </p:nvSpPr>
        <p:spPr>
          <a:xfrm>
            <a:off x="4614203" y="98474"/>
            <a:ext cx="2532186" cy="1223889"/>
          </a:xfrm>
          <a:prstGeom prst="ellipse">
            <a:avLst/>
          </a:prstGeom>
          <a:gradFill>
            <a:gsLst>
              <a:gs pos="55000">
                <a:srgbClr val="85E0E7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Big Main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C838700-0FD9-4D30-B25B-057158689238}"/>
              </a:ext>
            </a:extLst>
          </p:cNvPr>
          <p:cNvCxnSpPr>
            <a:stCxn id="5" idx="4"/>
          </p:cNvCxnSpPr>
          <p:nvPr/>
        </p:nvCxnSpPr>
        <p:spPr>
          <a:xfrm>
            <a:off x="5880296" y="1322363"/>
            <a:ext cx="14067" cy="5205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522D541-D1D1-4FCB-8964-E39BDE20E19C}"/>
              </a:ext>
            </a:extLst>
          </p:cNvPr>
          <p:cNvSpPr/>
          <p:nvPr/>
        </p:nvSpPr>
        <p:spPr>
          <a:xfrm>
            <a:off x="4614203" y="1899138"/>
            <a:ext cx="2672862" cy="1041010"/>
          </a:xfrm>
          <a:prstGeom prst="rect">
            <a:avLst/>
          </a:prstGeom>
          <a:gradFill>
            <a:gsLst>
              <a:gs pos="58000">
                <a:srgbClr val="BABABA"/>
              </a:gs>
              <a:gs pos="100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Simulator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B6EDAA4-8CF2-41CB-981D-982201A1EB94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2489982" y="2940148"/>
            <a:ext cx="3460652" cy="13364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0B94869-3448-471C-A205-4E62E26F31F5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5950634" y="2940148"/>
            <a:ext cx="0" cy="1491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BA2DCBF-EB9F-4CB8-8CE6-7439E38D22A2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5950634" y="2940148"/>
            <a:ext cx="3967089" cy="1491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arallelogram 17">
            <a:extLst>
              <a:ext uri="{FF2B5EF4-FFF2-40B4-BE49-F238E27FC236}">
                <a16:creationId xmlns:a16="http://schemas.microsoft.com/office/drawing/2014/main" id="{125BEEBE-504D-4609-A5C1-B9C3F1557925}"/>
              </a:ext>
            </a:extLst>
          </p:cNvPr>
          <p:cNvSpPr/>
          <p:nvPr/>
        </p:nvSpPr>
        <p:spPr>
          <a:xfrm>
            <a:off x="562707" y="4431323"/>
            <a:ext cx="3460643" cy="1336430"/>
          </a:xfrm>
          <a:prstGeom prst="parallelogram">
            <a:avLst/>
          </a:prstGeom>
          <a:gradFill>
            <a:gsLst>
              <a:gs pos="100000">
                <a:schemeClr val="bg1"/>
              </a:gs>
              <a:gs pos="55000">
                <a:srgbClr val="85E0E7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Calculation of Stocks</a:t>
            </a:r>
          </a:p>
        </p:txBody>
      </p:sp>
      <p:sp>
        <p:nvSpPr>
          <p:cNvPr id="19" name="Parallelogram 18">
            <a:extLst>
              <a:ext uri="{FF2B5EF4-FFF2-40B4-BE49-F238E27FC236}">
                <a16:creationId xmlns:a16="http://schemas.microsoft.com/office/drawing/2014/main" id="{F21B4251-00E3-4F18-9A7D-4B6160AEAAE9}"/>
              </a:ext>
            </a:extLst>
          </p:cNvPr>
          <p:cNvSpPr/>
          <p:nvPr/>
        </p:nvSpPr>
        <p:spPr>
          <a:xfrm>
            <a:off x="4220311" y="4431323"/>
            <a:ext cx="3460643" cy="1336430"/>
          </a:xfrm>
          <a:prstGeom prst="parallelogram">
            <a:avLst/>
          </a:prstGeom>
          <a:gradFill>
            <a:gsLst>
              <a:gs pos="100000">
                <a:schemeClr val="bg1"/>
              </a:gs>
              <a:gs pos="55000">
                <a:srgbClr val="DBDBD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Calculation of ETFs</a:t>
            </a:r>
          </a:p>
        </p:txBody>
      </p:sp>
      <p:sp>
        <p:nvSpPr>
          <p:cNvPr id="20" name="Parallelogram 19">
            <a:extLst>
              <a:ext uri="{FF2B5EF4-FFF2-40B4-BE49-F238E27FC236}">
                <a16:creationId xmlns:a16="http://schemas.microsoft.com/office/drawing/2014/main" id="{00B25A3F-7E31-46C4-B7BC-9F9B40035AC7}"/>
              </a:ext>
            </a:extLst>
          </p:cNvPr>
          <p:cNvSpPr/>
          <p:nvPr/>
        </p:nvSpPr>
        <p:spPr>
          <a:xfrm>
            <a:off x="8438270" y="4431323"/>
            <a:ext cx="3460643" cy="1336430"/>
          </a:xfrm>
          <a:prstGeom prst="parallelogram">
            <a:avLst/>
          </a:prstGeom>
          <a:gradFill>
            <a:gsLst>
              <a:gs pos="100000">
                <a:schemeClr val="bg1"/>
              </a:gs>
              <a:gs pos="55000">
                <a:srgbClr val="BABABA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Stocks, ETFs Combination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BC8C344-76C6-4957-843C-59484F21E8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749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66F54B-89F7-4592-A031-9C63BB0491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956" y="1205151"/>
            <a:ext cx="10848535" cy="5087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14FD8A-9BC2-4A60-8144-35701C603472}"/>
              </a:ext>
            </a:extLst>
          </p:cNvPr>
          <p:cNvSpPr txBox="1"/>
          <p:nvPr/>
        </p:nvSpPr>
        <p:spPr>
          <a:xfrm>
            <a:off x="1969477" y="196948"/>
            <a:ext cx="7666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Result Analysis</a:t>
            </a:r>
          </a:p>
        </p:txBody>
      </p:sp>
      <p:sp>
        <p:nvSpPr>
          <p:cNvPr id="10" name="Callout: Bent Line 9">
            <a:extLst>
              <a:ext uri="{FF2B5EF4-FFF2-40B4-BE49-F238E27FC236}">
                <a16:creationId xmlns:a16="http://schemas.microsoft.com/office/drawing/2014/main" id="{78B2A8CD-B809-4665-A159-D0409FD84AA6}"/>
              </a:ext>
            </a:extLst>
          </p:cNvPr>
          <p:cNvSpPr/>
          <p:nvPr/>
        </p:nvSpPr>
        <p:spPr>
          <a:xfrm>
            <a:off x="1674055" y="2317652"/>
            <a:ext cx="844061" cy="612648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03344"/>
              <a:gd name="adj6" fmla="val -35898"/>
            </a:avLst>
          </a:prstGeom>
          <a:gradFill>
            <a:gsLst>
              <a:gs pos="100000">
                <a:schemeClr val="bg1"/>
              </a:gs>
              <a:gs pos="56000">
                <a:srgbClr val="85E0E7"/>
              </a:gs>
            </a:gsLst>
            <a:lin ang="0" scaled="0"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Loss</a:t>
            </a:r>
          </a:p>
        </p:txBody>
      </p:sp>
      <p:sp>
        <p:nvSpPr>
          <p:cNvPr id="11" name="Callout: Bent Line 10">
            <a:extLst>
              <a:ext uri="{FF2B5EF4-FFF2-40B4-BE49-F238E27FC236}">
                <a16:creationId xmlns:a16="http://schemas.microsoft.com/office/drawing/2014/main" id="{BB9E27C4-5895-4BDA-A66C-5A300C415B23}"/>
              </a:ext>
            </a:extLst>
          </p:cNvPr>
          <p:cNvSpPr/>
          <p:nvPr/>
        </p:nvSpPr>
        <p:spPr>
          <a:xfrm>
            <a:off x="1969477" y="3052689"/>
            <a:ext cx="844061" cy="74558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186363"/>
              <a:gd name="adj6" fmla="val -25898"/>
            </a:avLst>
          </a:prstGeom>
          <a:gradFill>
            <a:gsLst>
              <a:gs pos="100000">
                <a:schemeClr val="bg1"/>
              </a:gs>
              <a:gs pos="56000">
                <a:srgbClr val="85E0E7"/>
              </a:gs>
            </a:gsLst>
            <a:lin ang="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Target</a:t>
            </a:r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941E78F1-7A43-4E6D-B800-83D80F2B5364}"/>
              </a:ext>
            </a:extLst>
          </p:cNvPr>
          <p:cNvSpPr/>
          <p:nvPr/>
        </p:nvSpPr>
        <p:spPr>
          <a:xfrm>
            <a:off x="2293033" y="3920665"/>
            <a:ext cx="844061" cy="745587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299571"/>
              <a:gd name="adj6" fmla="val -27565"/>
            </a:avLst>
          </a:prstGeom>
          <a:gradFill>
            <a:gsLst>
              <a:gs pos="100000">
                <a:schemeClr val="bg1"/>
              </a:gs>
              <a:gs pos="56000">
                <a:srgbClr val="85E0E7"/>
              </a:gs>
            </a:gsLst>
            <a:lin ang="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No. of Trades</a:t>
            </a:r>
          </a:p>
        </p:txBody>
      </p:sp>
      <p:sp>
        <p:nvSpPr>
          <p:cNvPr id="13" name="Callout: Line 12">
            <a:extLst>
              <a:ext uri="{FF2B5EF4-FFF2-40B4-BE49-F238E27FC236}">
                <a16:creationId xmlns:a16="http://schemas.microsoft.com/office/drawing/2014/main" id="{E4C527C4-E5F8-4D55-A2A3-D2F774A432E5}"/>
              </a:ext>
            </a:extLst>
          </p:cNvPr>
          <p:cNvSpPr/>
          <p:nvPr/>
        </p:nvSpPr>
        <p:spPr>
          <a:xfrm>
            <a:off x="3235569" y="2194560"/>
            <a:ext cx="1308296" cy="858129"/>
          </a:xfrm>
          <a:prstGeom prst="borderCallout1">
            <a:avLst>
              <a:gd name="adj1" fmla="val 18750"/>
              <a:gd name="adj2" fmla="val -8333"/>
              <a:gd name="adj3" fmla="val -46892"/>
              <a:gd name="adj4" fmla="val -27686"/>
            </a:avLst>
          </a:prstGeom>
          <a:gradFill>
            <a:gsLst>
              <a:gs pos="56000">
                <a:srgbClr val="DBDBDB"/>
              </a:gs>
              <a:gs pos="100000">
                <a:schemeClr val="bg1"/>
              </a:gs>
            </a:gsLst>
            <a:lin ang="5400000" scaled="1"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Percentage of Winners</a:t>
            </a:r>
          </a:p>
        </p:txBody>
      </p:sp>
      <p:sp>
        <p:nvSpPr>
          <p:cNvPr id="14" name="Callout: Line 13">
            <a:extLst>
              <a:ext uri="{FF2B5EF4-FFF2-40B4-BE49-F238E27FC236}">
                <a16:creationId xmlns:a16="http://schemas.microsoft.com/office/drawing/2014/main" id="{F07FE370-E128-4F3F-B714-095A47C51232}"/>
              </a:ext>
            </a:extLst>
          </p:cNvPr>
          <p:cNvSpPr/>
          <p:nvPr/>
        </p:nvSpPr>
        <p:spPr>
          <a:xfrm>
            <a:off x="4311748" y="3193366"/>
            <a:ext cx="1308296" cy="1012874"/>
          </a:xfrm>
          <a:prstGeom prst="borderCallout1">
            <a:avLst>
              <a:gd name="adj1" fmla="val 18750"/>
              <a:gd name="adj2" fmla="val -8333"/>
              <a:gd name="adj3" fmla="val -148281"/>
              <a:gd name="adj4" fmla="val -20159"/>
            </a:avLst>
          </a:prstGeom>
          <a:gradFill>
            <a:gsLst>
              <a:gs pos="56000">
                <a:srgbClr val="DBDBDB"/>
              </a:gs>
              <a:gs pos="100000">
                <a:schemeClr val="bg1"/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Average Profit/Loss</a:t>
            </a:r>
          </a:p>
        </p:txBody>
      </p:sp>
      <p:sp>
        <p:nvSpPr>
          <p:cNvPr id="15" name="Callout: Line 14">
            <a:extLst>
              <a:ext uri="{FF2B5EF4-FFF2-40B4-BE49-F238E27FC236}">
                <a16:creationId xmlns:a16="http://schemas.microsoft.com/office/drawing/2014/main" id="{AAD8A855-3A7E-4C54-8086-77B2D4626AB9}"/>
              </a:ext>
            </a:extLst>
          </p:cNvPr>
          <p:cNvSpPr/>
          <p:nvPr/>
        </p:nvSpPr>
        <p:spPr>
          <a:xfrm>
            <a:off x="5441852" y="1912024"/>
            <a:ext cx="1308296" cy="858129"/>
          </a:xfrm>
          <a:prstGeom prst="borderCallout1">
            <a:avLst>
              <a:gd name="adj1" fmla="val 18750"/>
              <a:gd name="adj2" fmla="val -8333"/>
              <a:gd name="adj3" fmla="val -18961"/>
              <a:gd name="adj4" fmla="val -24495"/>
            </a:avLst>
          </a:prstGeom>
          <a:gradFill>
            <a:gsLst>
              <a:gs pos="83000">
                <a:srgbClr val="BABABA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No. of long trades</a:t>
            </a:r>
          </a:p>
        </p:txBody>
      </p:sp>
      <p:sp>
        <p:nvSpPr>
          <p:cNvPr id="16" name="Callout: Line 15">
            <a:extLst>
              <a:ext uri="{FF2B5EF4-FFF2-40B4-BE49-F238E27FC236}">
                <a16:creationId xmlns:a16="http://schemas.microsoft.com/office/drawing/2014/main" id="{99C19A93-32DE-4B9F-8433-EC748E79F36A}"/>
              </a:ext>
            </a:extLst>
          </p:cNvPr>
          <p:cNvSpPr/>
          <p:nvPr/>
        </p:nvSpPr>
        <p:spPr>
          <a:xfrm>
            <a:off x="6180407" y="3193366"/>
            <a:ext cx="1308296" cy="1012874"/>
          </a:xfrm>
          <a:prstGeom prst="borderCallout1">
            <a:avLst>
              <a:gd name="adj1" fmla="val 18750"/>
              <a:gd name="adj2" fmla="val -8333"/>
              <a:gd name="adj3" fmla="val -148281"/>
              <a:gd name="adj4" fmla="val -20159"/>
            </a:avLst>
          </a:prstGeom>
          <a:gradFill>
            <a:gsLst>
              <a:gs pos="56000">
                <a:srgbClr val="BABABA"/>
              </a:gs>
              <a:gs pos="100000">
                <a:schemeClr val="bg1"/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Percentage of Long Winners</a:t>
            </a:r>
          </a:p>
        </p:txBody>
      </p:sp>
      <p:sp>
        <p:nvSpPr>
          <p:cNvPr id="17" name="Callout: Line 16">
            <a:extLst>
              <a:ext uri="{FF2B5EF4-FFF2-40B4-BE49-F238E27FC236}">
                <a16:creationId xmlns:a16="http://schemas.microsoft.com/office/drawing/2014/main" id="{9419CA39-09A4-4931-B3E1-EA3929EB780E}"/>
              </a:ext>
            </a:extLst>
          </p:cNvPr>
          <p:cNvSpPr/>
          <p:nvPr/>
        </p:nvSpPr>
        <p:spPr>
          <a:xfrm>
            <a:off x="7488703" y="4293458"/>
            <a:ext cx="1308296" cy="1446609"/>
          </a:xfrm>
          <a:prstGeom prst="borderCallout1">
            <a:avLst>
              <a:gd name="adj1" fmla="val 18750"/>
              <a:gd name="adj2" fmla="val -8333"/>
              <a:gd name="adj3" fmla="val -178427"/>
              <a:gd name="adj4" fmla="val -22310"/>
            </a:avLst>
          </a:prstGeom>
          <a:gradFill>
            <a:gsLst>
              <a:gs pos="56000">
                <a:srgbClr val="DBDBDB"/>
              </a:gs>
              <a:gs pos="100000">
                <a:schemeClr val="bg1"/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Average Profit/Loss in Long trade</a:t>
            </a:r>
          </a:p>
        </p:txBody>
      </p:sp>
      <p:sp>
        <p:nvSpPr>
          <p:cNvPr id="18" name="Callout: Line 17">
            <a:extLst>
              <a:ext uri="{FF2B5EF4-FFF2-40B4-BE49-F238E27FC236}">
                <a16:creationId xmlns:a16="http://schemas.microsoft.com/office/drawing/2014/main" id="{5B5B79CD-D7E1-4A91-B877-D3668114FA30}"/>
              </a:ext>
            </a:extLst>
          </p:cNvPr>
          <p:cNvSpPr/>
          <p:nvPr/>
        </p:nvSpPr>
        <p:spPr>
          <a:xfrm>
            <a:off x="8346830" y="1888587"/>
            <a:ext cx="1308296" cy="858129"/>
          </a:xfrm>
          <a:prstGeom prst="borderCallout1">
            <a:avLst>
              <a:gd name="adj1" fmla="val 18750"/>
              <a:gd name="adj2" fmla="val -8333"/>
              <a:gd name="adj3" fmla="val -18961"/>
              <a:gd name="adj4" fmla="val -24495"/>
            </a:avLst>
          </a:prstGeom>
          <a:gradFill>
            <a:gsLst>
              <a:gs pos="83000">
                <a:srgbClr val="85E0E7"/>
              </a:gs>
              <a:gs pos="100000">
                <a:schemeClr val="bg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No. of short trades</a:t>
            </a:r>
          </a:p>
        </p:txBody>
      </p:sp>
      <p:sp>
        <p:nvSpPr>
          <p:cNvPr id="19" name="Callout: Line 18">
            <a:extLst>
              <a:ext uri="{FF2B5EF4-FFF2-40B4-BE49-F238E27FC236}">
                <a16:creationId xmlns:a16="http://schemas.microsoft.com/office/drawing/2014/main" id="{EEA9442F-3F04-4B5E-8026-AC0839256C5E}"/>
              </a:ext>
            </a:extLst>
          </p:cNvPr>
          <p:cNvSpPr/>
          <p:nvPr/>
        </p:nvSpPr>
        <p:spPr>
          <a:xfrm>
            <a:off x="9012701" y="3251982"/>
            <a:ext cx="1308296" cy="954258"/>
          </a:xfrm>
          <a:prstGeom prst="borderCallout1">
            <a:avLst>
              <a:gd name="adj1" fmla="val 18750"/>
              <a:gd name="adj2" fmla="val -8333"/>
              <a:gd name="adj3" fmla="val -148281"/>
              <a:gd name="adj4" fmla="val -20159"/>
            </a:avLst>
          </a:prstGeom>
          <a:gradFill>
            <a:gsLst>
              <a:gs pos="56000">
                <a:srgbClr val="85E0E7"/>
              </a:gs>
              <a:gs pos="100000">
                <a:schemeClr val="bg1"/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Percentage of Short Winners</a:t>
            </a:r>
          </a:p>
        </p:txBody>
      </p:sp>
      <p:sp>
        <p:nvSpPr>
          <p:cNvPr id="20" name="Callout: Line 19">
            <a:extLst>
              <a:ext uri="{FF2B5EF4-FFF2-40B4-BE49-F238E27FC236}">
                <a16:creationId xmlns:a16="http://schemas.microsoft.com/office/drawing/2014/main" id="{38A970EA-4AEE-4BB3-A2F5-C9C4F5A05868}"/>
              </a:ext>
            </a:extLst>
          </p:cNvPr>
          <p:cNvSpPr/>
          <p:nvPr/>
        </p:nvSpPr>
        <p:spPr>
          <a:xfrm>
            <a:off x="10187356" y="4403655"/>
            <a:ext cx="1308296" cy="1446609"/>
          </a:xfrm>
          <a:prstGeom prst="borderCallout1">
            <a:avLst>
              <a:gd name="adj1" fmla="val 18750"/>
              <a:gd name="adj2" fmla="val -8333"/>
              <a:gd name="adj3" fmla="val -178427"/>
              <a:gd name="adj4" fmla="val -22310"/>
            </a:avLst>
          </a:prstGeom>
          <a:gradFill>
            <a:gsLst>
              <a:gs pos="56000">
                <a:srgbClr val="85E0E7"/>
              </a:gs>
              <a:gs pos="100000">
                <a:schemeClr val="bg1"/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Average Profit/Loss in Short trade</a:t>
            </a:r>
          </a:p>
        </p:txBody>
      </p:sp>
      <p:sp>
        <p:nvSpPr>
          <p:cNvPr id="22" name="Callout: Bent Line with Accent Bar 21">
            <a:extLst>
              <a:ext uri="{FF2B5EF4-FFF2-40B4-BE49-F238E27FC236}">
                <a16:creationId xmlns:a16="http://schemas.microsoft.com/office/drawing/2014/main" id="{D47D29A6-ED61-468A-82C7-E042867AFA97}"/>
              </a:ext>
            </a:extLst>
          </p:cNvPr>
          <p:cNvSpPr/>
          <p:nvPr/>
        </p:nvSpPr>
        <p:spPr>
          <a:xfrm>
            <a:off x="10841504" y="2067951"/>
            <a:ext cx="1144170" cy="70220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47769"/>
              <a:gd name="adj6" fmla="val 17064"/>
            </a:avLst>
          </a:prstGeom>
          <a:gradFill>
            <a:gsLst>
              <a:gs pos="54000">
                <a:srgbClr val="DBDBDB"/>
              </a:gs>
              <a:gs pos="100000">
                <a:schemeClr val="bg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Holding Period</a:t>
            </a:r>
          </a:p>
        </p:txBody>
      </p:sp>
      <p:sp>
        <p:nvSpPr>
          <p:cNvPr id="23" name="Callout: Line 22">
            <a:extLst>
              <a:ext uri="{FF2B5EF4-FFF2-40B4-BE49-F238E27FC236}">
                <a16:creationId xmlns:a16="http://schemas.microsoft.com/office/drawing/2014/main" id="{DE5DE7DA-4B6E-4ACA-837E-9E077A4F99C2}"/>
              </a:ext>
            </a:extLst>
          </p:cNvPr>
          <p:cNvSpPr/>
          <p:nvPr/>
        </p:nvSpPr>
        <p:spPr>
          <a:xfrm>
            <a:off x="205153" y="2194560"/>
            <a:ext cx="844060" cy="818271"/>
          </a:xfrm>
          <a:prstGeom prst="borderCallout1">
            <a:avLst>
              <a:gd name="adj1" fmla="val -10476"/>
              <a:gd name="adj2" fmla="val 41507"/>
              <a:gd name="adj3" fmla="val -105838"/>
              <a:gd name="adj4" fmla="val 120772"/>
            </a:avLst>
          </a:prstGeom>
          <a:gradFill>
            <a:gsLst>
              <a:gs pos="54000">
                <a:srgbClr val="BABABA"/>
              </a:gs>
              <a:gs pos="100000">
                <a:schemeClr val="bg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Stocks</a:t>
            </a:r>
          </a:p>
        </p:txBody>
      </p:sp>
      <p:sp>
        <p:nvSpPr>
          <p:cNvPr id="24" name="Callout: Line 23">
            <a:extLst>
              <a:ext uri="{FF2B5EF4-FFF2-40B4-BE49-F238E27FC236}">
                <a16:creationId xmlns:a16="http://schemas.microsoft.com/office/drawing/2014/main" id="{575B7012-6BB9-475D-BEB9-76B40DF18E1A}"/>
              </a:ext>
            </a:extLst>
          </p:cNvPr>
          <p:cNvSpPr/>
          <p:nvPr/>
        </p:nvSpPr>
        <p:spPr>
          <a:xfrm>
            <a:off x="363418" y="3251982"/>
            <a:ext cx="844060" cy="818271"/>
          </a:xfrm>
          <a:prstGeom prst="borderCallout1">
            <a:avLst>
              <a:gd name="adj1" fmla="val -10476"/>
              <a:gd name="adj2" fmla="val 41507"/>
              <a:gd name="adj3" fmla="val -215867"/>
              <a:gd name="adj4" fmla="val 100772"/>
            </a:avLst>
          </a:prstGeom>
          <a:gradFill>
            <a:gsLst>
              <a:gs pos="51000">
                <a:srgbClr val="BABABA"/>
              </a:gs>
              <a:gs pos="100000">
                <a:schemeClr val="bg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ETFs</a:t>
            </a:r>
          </a:p>
        </p:txBody>
      </p:sp>
      <p:sp>
        <p:nvSpPr>
          <p:cNvPr id="25" name="Callout: Line 24">
            <a:extLst>
              <a:ext uri="{FF2B5EF4-FFF2-40B4-BE49-F238E27FC236}">
                <a16:creationId xmlns:a16="http://schemas.microsoft.com/office/drawing/2014/main" id="{206C2DD1-1972-4E7C-A61D-A61639C966CB}"/>
              </a:ext>
            </a:extLst>
          </p:cNvPr>
          <p:cNvSpPr/>
          <p:nvPr/>
        </p:nvSpPr>
        <p:spPr>
          <a:xfrm>
            <a:off x="205153" y="4312214"/>
            <a:ext cx="1468902" cy="818271"/>
          </a:xfrm>
          <a:prstGeom prst="borderCallout1">
            <a:avLst>
              <a:gd name="adj1" fmla="val -10476"/>
              <a:gd name="adj2" fmla="val 41507"/>
              <a:gd name="adj3" fmla="val -322457"/>
              <a:gd name="adj4" fmla="val 73745"/>
            </a:avLst>
          </a:prstGeom>
          <a:gradFill>
            <a:gsLst>
              <a:gs pos="51000">
                <a:srgbClr val="BABABA"/>
              </a:gs>
              <a:gs pos="100000">
                <a:schemeClr val="bg1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Combination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654CA98-DD9A-4F35-8DD6-203C1EFA1C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30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1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D2CC1D-E56C-492E-8B35-74D8CD5C21F9}"/>
              </a:ext>
            </a:extLst>
          </p:cNvPr>
          <p:cNvSpPr txBox="1"/>
          <p:nvPr/>
        </p:nvSpPr>
        <p:spPr>
          <a:xfrm>
            <a:off x="970671" y="407963"/>
            <a:ext cx="8890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BEST RESULT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2A3B6E-1EB8-4F64-8190-772EFFD68D1A}"/>
              </a:ext>
            </a:extLst>
          </p:cNvPr>
          <p:cNvSpPr txBox="1"/>
          <p:nvPr/>
        </p:nvSpPr>
        <p:spPr>
          <a:xfrm>
            <a:off x="211016" y="2419643"/>
            <a:ext cx="481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1F9707-EF16-4C66-8125-C731658DE16C}"/>
              </a:ext>
            </a:extLst>
          </p:cNvPr>
          <p:cNvSpPr txBox="1"/>
          <p:nvPr/>
        </p:nvSpPr>
        <p:spPr>
          <a:xfrm>
            <a:off x="211016" y="2788975"/>
            <a:ext cx="9270609" cy="369332"/>
          </a:xfrm>
          <a:prstGeom prst="rect">
            <a:avLst/>
          </a:prstGeom>
          <a:gradFill>
            <a:gsLst>
              <a:gs pos="51000">
                <a:srgbClr val="85E0E7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Percentage of Long Trade winners and Short Winners are very high and close to each other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BA508C-5C98-45D5-AD53-023D39771FA5}"/>
              </a:ext>
            </a:extLst>
          </p:cNvPr>
          <p:cNvSpPr txBox="1"/>
          <p:nvPr/>
        </p:nvSpPr>
        <p:spPr>
          <a:xfrm>
            <a:off x="211016" y="3244334"/>
            <a:ext cx="10719581" cy="369332"/>
          </a:xfrm>
          <a:prstGeom prst="rect">
            <a:avLst/>
          </a:prstGeom>
          <a:gradFill>
            <a:gsLst>
              <a:gs pos="51000">
                <a:srgbClr val="BABABA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Profit ratio is positive which means it is a win case scenario.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7E631F-AA72-4F0B-B2AC-BA7421C68C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19" y="1362070"/>
            <a:ext cx="11755491" cy="584775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D88DA83-9A2B-4E83-9929-25F3A6D72D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988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6FF17-CFCB-454D-BD90-86D811B82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FF775-41CB-468B-BACC-356E0A54D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9332"/>
          </a:xfrm>
          <a:gradFill>
            <a:gsLst>
              <a:gs pos="51000">
                <a:srgbClr val="85E0E7"/>
              </a:gs>
              <a:gs pos="100000">
                <a:schemeClr val="bg1"/>
              </a:gs>
            </a:gsLst>
            <a:lin ang="0" scaled="0"/>
          </a:gra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ELB capitalizes on trade continuations which occurs after the markets rest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DFBCE8-94C4-45E0-930F-9AF1999DA310}"/>
              </a:ext>
            </a:extLst>
          </p:cNvPr>
          <p:cNvSpPr txBox="1"/>
          <p:nvPr/>
        </p:nvSpPr>
        <p:spPr>
          <a:xfrm>
            <a:off x="838200" y="2912012"/>
            <a:ext cx="10515600" cy="369332"/>
          </a:xfrm>
          <a:prstGeom prst="rect">
            <a:avLst/>
          </a:prstGeom>
          <a:gradFill>
            <a:gsLst>
              <a:gs pos="51000">
                <a:srgbClr val="DBDBDB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Risk is low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82B887-ECF2-40DF-9244-0C279EFE7506}"/>
              </a:ext>
            </a:extLst>
          </p:cNvPr>
          <p:cNvSpPr txBox="1"/>
          <p:nvPr/>
        </p:nvSpPr>
        <p:spPr>
          <a:xfrm>
            <a:off x="838200" y="4077899"/>
            <a:ext cx="10515600" cy="369332"/>
          </a:xfrm>
          <a:prstGeom prst="rect">
            <a:avLst/>
          </a:prstGeom>
          <a:gradFill>
            <a:gsLst>
              <a:gs pos="51000">
                <a:srgbClr val="BABABA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Rewards are substantial since we are trading a breakout pattern</a:t>
            </a:r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6E5DD47-3BCD-4D39-9675-0A9B228F14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425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1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133FD-F369-40E1-8213-D22D0E77F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8084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cs typeface="Times New Roman" panose="02020603050405020304" pitchFamily="18" charset="0"/>
              </a:rPr>
              <a:t>Trade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ECB66-1586-47B4-9057-2CA0FF381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9417"/>
            <a:ext cx="10515600" cy="468724"/>
          </a:xfrm>
          <a:gradFill>
            <a:gsLst>
              <a:gs pos="61000">
                <a:srgbClr val="85E0E7"/>
              </a:gs>
              <a:gs pos="100000">
                <a:schemeClr val="bg1"/>
              </a:gs>
            </a:gsLst>
            <a:lin ang="0" scaled="0"/>
          </a:gra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800" dirty="0">
                <a:cs typeface="Times New Roman" panose="02020603050405020304" pitchFamily="18" charset="0"/>
              </a:rPr>
              <a:t>Act of Buying or Selling Something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9D6C06-73FA-475E-93A0-9E0F0101133B}"/>
              </a:ext>
            </a:extLst>
          </p:cNvPr>
          <p:cNvSpPr txBox="1"/>
          <p:nvPr/>
        </p:nvSpPr>
        <p:spPr>
          <a:xfrm>
            <a:off x="838200" y="1958141"/>
            <a:ext cx="10515600" cy="369332"/>
          </a:xfrm>
          <a:prstGeom prst="rect">
            <a:avLst/>
          </a:prstGeom>
          <a:gradFill>
            <a:gsLst>
              <a:gs pos="61000">
                <a:srgbClr val="DBDBDB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cs typeface="Times New Roman" panose="02020603050405020304" pitchFamily="18" charset="0"/>
              </a:rPr>
              <a:t>Exchanging commodities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575BB6-7A98-44CA-A619-3D43DCBACAD5}"/>
              </a:ext>
            </a:extLst>
          </p:cNvPr>
          <p:cNvSpPr txBox="1"/>
          <p:nvPr/>
        </p:nvSpPr>
        <p:spPr>
          <a:xfrm>
            <a:off x="838200" y="2448473"/>
            <a:ext cx="10289345" cy="369332"/>
          </a:xfrm>
          <a:prstGeom prst="rect">
            <a:avLst/>
          </a:prstGeom>
          <a:gradFill>
            <a:gsLst>
              <a:gs pos="61000">
                <a:srgbClr val="8FA0A3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cs typeface="Times New Roman" panose="02020603050405020304" pitchFamily="18" charset="0"/>
              </a:rPr>
              <a:t>Stock Exchanges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52778E-2BA4-4D28-B56E-1883ABC4B78B}"/>
              </a:ext>
            </a:extLst>
          </p:cNvPr>
          <p:cNvSpPr txBox="1"/>
          <p:nvPr/>
        </p:nvSpPr>
        <p:spPr>
          <a:xfrm>
            <a:off x="838200" y="2895871"/>
            <a:ext cx="10289344" cy="369332"/>
          </a:xfrm>
          <a:prstGeom prst="rect">
            <a:avLst/>
          </a:prstGeom>
          <a:gradFill>
            <a:gsLst>
              <a:gs pos="61000">
                <a:srgbClr val="85E0E7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cs typeface="Times New Roman" panose="02020603050405020304" pitchFamily="18" charset="0"/>
              </a:rPr>
              <a:t>Foreign exchanges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7AF13C-0B06-4A7E-ACA6-6F1B3693E517}"/>
              </a:ext>
            </a:extLst>
          </p:cNvPr>
          <p:cNvSpPr txBox="1"/>
          <p:nvPr/>
        </p:nvSpPr>
        <p:spPr>
          <a:xfrm>
            <a:off x="838200" y="3591339"/>
            <a:ext cx="4277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Stock Exchange?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CBE12D-F229-4D95-97B4-2998236A7D18}"/>
              </a:ext>
            </a:extLst>
          </p:cNvPr>
          <p:cNvSpPr txBox="1"/>
          <p:nvPr/>
        </p:nvSpPr>
        <p:spPr>
          <a:xfrm>
            <a:off x="967409" y="4053004"/>
            <a:ext cx="9740348" cy="369332"/>
          </a:xfrm>
          <a:prstGeom prst="rect">
            <a:avLst/>
          </a:prstGeom>
          <a:gradFill>
            <a:gsLst>
              <a:gs pos="61000">
                <a:srgbClr val="DBDBDB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Securities like shares are bought and sold at prices governed by forces of demand and supply.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4AA8DD-8A44-46F2-A33C-54B4C51D2F75}"/>
              </a:ext>
            </a:extLst>
          </p:cNvPr>
          <p:cNvSpPr txBox="1"/>
          <p:nvPr/>
        </p:nvSpPr>
        <p:spPr>
          <a:xfrm>
            <a:off x="967409" y="4422336"/>
            <a:ext cx="9263270" cy="369332"/>
          </a:xfrm>
          <a:prstGeom prst="rect">
            <a:avLst/>
          </a:prstGeom>
          <a:gradFill>
            <a:gsLst>
              <a:gs pos="61000">
                <a:srgbClr val="8FA0A3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New York Stock Exchange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8FCC10-B23B-492E-A200-C9A352F10753}"/>
              </a:ext>
            </a:extLst>
          </p:cNvPr>
          <p:cNvSpPr txBox="1"/>
          <p:nvPr/>
        </p:nvSpPr>
        <p:spPr>
          <a:xfrm>
            <a:off x="967409" y="4791668"/>
            <a:ext cx="8295861" cy="369332"/>
          </a:xfrm>
          <a:prstGeom prst="rect">
            <a:avLst/>
          </a:prstGeom>
          <a:gradFill>
            <a:gsLst>
              <a:gs pos="61000">
                <a:srgbClr val="85E0E7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NASDAQ - National Association of Securities Dealers Automated Quotation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AE92C3-84B5-4C29-A987-FD5006E6DCA3}"/>
              </a:ext>
            </a:extLst>
          </p:cNvPr>
          <p:cNvSpPr txBox="1"/>
          <p:nvPr/>
        </p:nvSpPr>
        <p:spPr>
          <a:xfrm>
            <a:off x="967409" y="5161000"/>
            <a:ext cx="8627165" cy="369332"/>
          </a:xfrm>
          <a:prstGeom prst="rect">
            <a:avLst/>
          </a:prstGeom>
          <a:gradFill>
            <a:gsLst>
              <a:gs pos="61000">
                <a:srgbClr val="DBDBDB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London Stock Exchange</a:t>
            </a:r>
          </a:p>
        </p:txBody>
      </p:sp>
      <p:pic>
        <p:nvPicPr>
          <p:cNvPr id="1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85C8AB9-4712-4D2F-9EEE-CCA6957F0E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912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49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87BF3-ABA4-4D5E-B109-47830A463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5206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ETF?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384B9-409A-409D-A158-1B5315301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9444"/>
            <a:ext cx="10515600" cy="369332"/>
          </a:xfrm>
          <a:gradFill>
            <a:gsLst>
              <a:gs pos="61000">
                <a:srgbClr val="85E0E7"/>
              </a:gs>
              <a:gs pos="100000">
                <a:schemeClr val="bg1"/>
              </a:gs>
            </a:gsLst>
            <a:lin ang="0" scaled="0"/>
          </a:gra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Exchange Traded Fund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DBD727-EDE9-41DE-8761-FB13B4F47029}"/>
              </a:ext>
            </a:extLst>
          </p:cNvPr>
          <p:cNvSpPr txBox="1"/>
          <p:nvPr/>
        </p:nvSpPr>
        <p:spPr>
          <a:xfrm>
            <a:off x="838200" y="1715119"/>
            <a:ext cx="9365974" cy="369332"/>
          </a:xfrm>
          <a:prstGeom prst="rect">
            <a:avLst/>
          </a:prstGeom>
          <a:gradFill>
            <a:gsLst>
              <a:gs pos="61000">
                <a:srgbClr val="DBDBDB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Marketable security that tracks stock index or a commodity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C4FE43-981A-4F56-89F8-5193E4AED93F}"/>
              </a:ext>
            </a:extLst>
          </p:cNvPr>
          <p:cNvSpPr txBox="1"/>
          <p:nvPr/>
        </p:nvSpPr>
        <p:spPr>
          <a:xfrm>
            <a:off x="838200" y="2250794"/>
            <a:ext cx="9485243" cy="369332"/>
          </a:xfrm>
          <a:prstGeom prst="rect">
            <a:avLst/>
          </a:prstGeom>
          <a:gradFill>
            <a:gsLst>
              <a:gs pos="61000">
                <a:srgbClr val="8FA0A3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Price changes throughout the day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466717-F0E4-430F-BDCE-A2CC84FCEE68}"/>
              </a:ext>
            </a:extLst>
          </p:cNvPr>
          <p:cNvSpPr txBox="1"/>
          <p:nvPr/>
        </p:nvSpPr>
        <p:spPr>
          <a:xfrm>
            <a:off x="838200" y="2758333"/>
            <a:ext cx="9485243" cy="369332"/>
          </a:xfrm>
          <a:prstGeom prst="rect">
            <a:avLst/>
          </a:prstGeom>
          <a:gradFill>
            <a:gsLst>
              <a:gs pos="61000">
                <a:srgbClr val="85E0E7"/>
              </a:gs>
              <a:gs pos="100000">
                <a:schemeClr val="bg1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Moves in tandem with stocks</a:t>
            </a:r>
          </a:p>
        </p:txBody>
      </p:sp>
    </p:spTree>
    <p:extLst>
      <p:ext uri="{BB962C8B-B14F-4D97-AF65-F5344CB8AC3E}">
        <p14:creationId xmlns:p14="http://schemas.microsoft.com/office/powerpoint/2010/main" val="3994848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63A7F8-C3EB-45AE-96F9-95DF26189C2D}"/>
              </a:ext>
            </a:extLst>
          </p:cNvPr>
          <p:cNvSpPr txBox="1"/>
          <p:nvPr/>
        </p:nvSpPr>
        <p:spPr>
          <a:xfrm>
            <a:off x="889333" y="527219"/>
            <a:ext cx="9626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  Extended Level Boomers? What’s that?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47F1CD9-73F5-43AD-9875-BC2B8C5F0A3B}"/>
              </a:ext>
            </a:extLst>
          </p:cNvPr>
          <p:cNvSpPr txBox="1"/>
          <p:nvPr/>
        </p:nvSpPr>
        <p:spPr>
          <a:xfrm>
            <a:off x="1142999" y="1181100"/>
            <a:ext cx="9119269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100" b="1" dirty="0"/>
              <a:t>Concept</a:t>
            </a:r>
          </a:p>
          <a:p>
            <a:r>
              <a:rPr lang="en-US" sz="2100" b="1" dirty="0"/>
              <a:t>	</a:t>
            </a:r>
            <a:endParaRPr lang="en-US" dirty="0"/>
          </a:p>
          <a:p>
            <a:r>
              <a:rPr lang="en-US" dirty="0"/>
              <a:t>	 	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	</a:t>
            </a:r>
            <a:endParaRPr lang="en-US" sz="21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D11825-F184-41F8-B4F3-BF32AB4E175F}"/>
              </a:ext>
            </a:extLst>
          </p:cNvPr>
          <p:cNvSpPr txBox="1"/>
          <p:nvPr/>
        </p:nvSpPr>
        <p:spPr>
          <a:xfrm>
            <a:off x="1929731" y="1536700"/>
            <a:ext cx="8125109" cy="369332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5E0E7"/>
              </a:gs>
            </a:gsLst>
            <a:lin ang="0" scaled="0"/>
          </a:gra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strongly trending markets pull back for a few days and then resume their trends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7A3BE4-7CA2-4CFD-9667-FC67DFDC1E90}"/>
              </a:ext>
            </a:extLst>
          </p:cNvPr>
          <p:cNvSpPr txBox="1"/>
          <p:nvPr/>
        </p:nvSpPr>
        <p:spPr>
          <a:xfrm>
            <a:off x="1929731" y="1994932"/>
            <a:ext cx="8125109" cy="646331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DBDBDB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especially in the early stages of the move.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CB932A-E8A3-458A-B270-6DD79DE0A8F0}"/>
              </a:ext>
            </a:extLst>
          </p:cNvPr>
          <p:cNvSpPr txBox="1"/>
          <p:nvPr/>
        </p:nvSpPr>
        <p:spPr>
          <a:xfrm>
            <a:off x="1929730" y="2629020"/>
            <a:ext cx="8125109" cy="646331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AFBBBD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The pause can be in the form of sideways movement or a few down days.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4ED2E1-6F2C-4982-9916-668AD86E2590}"/>
              </a:ext>
            </a:extLst>
          </p:cNvPr>
          <p:cNvSpPr txBox="1"/>
          <p:nvPr/>
        </p:nvSpPr>
        <p:spPr>
          <a:xfrm>
            <a:off x="1929729" y="3997255"/>
            <a:ext cx="8125109" cy="1246495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5E0E7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traders/investors decide to lock in their profits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Buy at lower prices 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Have short-term approach to the market</a:t>
            </a:r>
          </a:p>
          <a:p>
            <a:r>
              <a:rPr lang="en-US" sz="2100" b="1" dirty="0"/>
              <a:t>	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85F2B2-EB5D-4103-8328-16CB6BC03545}"/>
              </a:ext>
            </a:extLst>
          </p:cNvPr>
          <p:cNvSpPr txBox="1"/>
          <p:nvPr/>
        </p:nvSpPr>
        <p:spPr>
          <a:xfrm>
            <a:off x="1142999" y="3581757"/>
            <a:ext cx="3159839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100" b="1" dirty="0"/>
              <a:t>Why does this happen?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3E75921-41ED-436D-A149-AE95F53869E8}"/>
              </a:ext>
            </a:extLst>
          </p:cNvPr>
          <p:cNvSpPr txBox="1"/>
          <p:nvPr/>
        </p:nvSpPr>
        <p:spPr>
          <a:xfrm>
            <a:off x="1929729" y="5349814"/>
            <a:ext cx="8063302" cy="646331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DBDBDB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 They use the pullback to continue to accumulate their positions at lower levels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dirty="0"/>
              <a:t>prices moves higher and generate more momentum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2926B6E-F941-4940-9154-14B7FE683E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76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2" dur="551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7" grpId="0"/>
      <p:bldP spid="19" grpId="0"/>
      <p:bldP spid="5" grpId="0" animBg="1"/>
      <p:bldP spid="6" grpId="0" animBg="1"/>
      <p:bldP spid="7" grpId="0" animBg="1"/>
      <p:bldP spid="9" grpId="0" animBg="1"/>
      <p:bldP spid="10" grpId="0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483655" y="165381"/>
            <a:ext cx="122469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RULES 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4D4CAE-5124-4654-8599-A802934796EF}"/>
              </a:ext>
            </a:extLst>
          </p:cNvPr>
          <p:cNvSpPr txBox="1"/>
          <p:nvPr/>
        </p:nvSpPr>
        <p:spPr>
          <a:xfrm>
            <a:off x="1225826" y="1130169"/>
            <a:ext cx="9740348" cy="560090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5E0E7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     Day 1 makes 60 days high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FB9733-4C36-4200-AFB8-CE6CE61F9830}"/>
              </a:ext>
            </a:extLst>
          </p:cNvPr>
          <p:cNvSpPr txBox="1"/>
          <p:nvPr/>
        </p:nvSpPr>
        <p:spPr>
          <a:xfrm>
            <a:off x="1225826" y="1926642"/>
            <a:ext cx="10121161" cy="923330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AFBBBD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     Next two days or beyond up to 5 days the stock prints inside days with reference to the day 1 high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BF3044-2792-4CDD-927A-59B76F9C89CA}"/>
              </a:ext>
            </a:extLst>
          </p:cNvPr>
          <p:cNvSpPr txBox="1"/>
          <p:nvPr/>
        </p:nvSpPr>
        <p:spPr>
          <a:xfrm>
            <a:off x="1275292" y="2979655"/>
            <a:ext cx="8786573" cy="923330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FA0A3"/>
              </a:gs>
            </a:gsLst>
            <a:lin ang="0" scaled="0"/>
          </a:gradFill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    Following the two or more inside days, place a buy-stop one tick above the day 1 high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BFBBCE-FB26-4C8B-96F6-118C1325F06B}"/>
              </a:ext>
            </a:extLst>
          </p:cNvPr>
          <p:cNvSpPr txBox="1"/>
          <p:nvPr/>
        </p:nvSpPr>
        <p:spPr>
          <a:xfrm>
            <a:off x="1311277" y="4134754"/>
            <a:ext cx="5770298" cy="923330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5E0E7"/>
              </a:gs>
            </a:gsLst>
            <a:lin ang="0" scaled="0"/>
          </a:gradFill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    If the stock trades below the day 1 low, cancel the order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2A4E96-96BA-400D-AFF0-9CDE1EE82519}"/>
              </a:ext>
            </a:extLst>
          </p:cNvPr>
          <p:cNvSpPr txBox="1"/>
          <p:nvPr/>
        </p:nvSpPr>
        <p:spPr>
          <a:xfrm>
            <a:off x="1311277" y="5336598"/>
            <a:ext cx="6585842" cy="646331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AFBBBD"/>
              </a:gs>
            </a:gsLst>
            <a:lin ang="0" scaled="0"/>
          </a:gradFill>
        </p:spPr>
        <p:txBody>
          <a:bodyPr wrap="none" rtlCol="0">
            <a:spAutoFit/>
          </a:bodyPr>
          <a:lstStyle/>
          <a:p>
            <a:r>
              <a:rPr lang="en-US" dirty="0"/>
              <a:t>      When filled, risk 1 point and use a trailing stop to lock in profits</a:t>
            </a:r>
          </a:p>
          <a:p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9447E7FE-2D95-42A0-83F2-925918E1E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1000" y="1059768"/>
            <a:ext cx="1178985" cy="746432"/>
          </a:xfrm>
          <a:prstGeom prst="ellipse">
            <a:avLst/>
          </a:prstGeom>
          <a:gradFill>
            <a:gsLst>
              <a:gs pos="100000">
                <a:srgbClr val="85E0E7"/>
              </a:gs>
              <a:gs pos="55000">
                <a:srgbClr val="85E0E7"/>
              </a:gs>
            </a:gsLst>
            <a:lin ang="0" scaled="0"/>
          </a:gra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Rule 1: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E7B5E74-D0F1-4808-BEB3-0F96563AD9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1000" y="1879659"/>
            <a:ext cx="1178985" cy="1031462"/>
          </a:xfrm>
          <a:prstGeom prst="ellipse">
            <a:avLst/>
          </a:prstGeom>
          <a:gradFill>
            <a:gsLst>
              <a:gs pos="100000">
                <a:srgbClr val="AFBBBD"/>
              </a:gs>
              <a:gs pos="55000">
                <a:srgbClr val="AFBBBD"/>
              </a:gs>
            </a:gsLst>
            <a:lin ang="0" scaled="0"/>
          </a:gra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Rule 2: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758A49B-B25A-45CF-B73D-FDE50F79B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0999" y="2931947"/>
            <a:ext cx="1178985" cy="1014933"/>
          </a:xfrm>
          <a:prstGeom prst="ellipse">
            <a:avLst/>
          </a:prstGeom>
          <a:gradFill>
            <a:gsLst>
              <a:gs pos="100000">
                <a:srgbClr val="8FA0A3"/>
              </a:gs>
              <a:gs pos="55000">
                <a:srgbClr val="8FA0A3"/>
              </a:gs>
            </a:gsLst>
            <a:lin ang="0" scaled="0"/>
          </a:gra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Rule 3: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12CED45-E6AA-41BB-9168-46B9EF78D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0998" y="4073367"/>
            <a:ext cx="1178985" cy="1031462"/>
          </a:xfrm>
          <a:prstGeom prst="ellipse">
            <a:avLst/>
          </a:prstGeom>
          <a:gradFill>
            <a:gsLst>
              <a:gs pos="100000">
                <a:srgbClr val="85E0E7"/>
              </a:gs>
              <a:gs pos="55000">
                <a:srgbClr val="85E0E7"/>
              </a:gs>
            </a:gsLst>
            <a:lin ang="0" scaled="0"/>
          </a:gra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Rule 4: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4A8F1A3-09CB-47F6-9E32-A226FDE47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0998" y="5313225"/>
            <a:ext cx="1178985" cy="693075"/>
          </a:xfrm>
          <a:prstGeom prst="ellipse">
            <a:avLst/>
          </a:prstGeom>
          <a:gradFill>
            <a:gsLst>
              <a:gs pos="100000">
                <a:srgbClr val="AFBBBD"/>
              </a:gs>
              <a:gs pos="55000">
                <a:srgbClr val="AFBBBD"/>
              </a:gs>
            </a:gsLst>
            <a:lin ang="0" scaled="0"/>
          </a:gra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Rule 5: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D5A4E31-BC3C-4744-90E4-8AB3691334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7" dur="5959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437C675E-D5D4-48FC-A50C-BA2293AFC3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3634013"/>
              </p:ext>
            </p:extLst>
          </p:nvPr>
        </p:nvGraphicFramePr>
        <p:xfrm>
          <a:off x="1765300" y="889575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668E091-33CD-44B4-9B5B-059737F54D84}"/>
              </a:ext>
            </a:extLst>
          </p:cNvPr>
          <p:cNvSpPr txBox="1"/>
          <p:nvPr/>
        </p:nvSpPr>
        <p:spPr>
          <a:xfrm>
            <a:off x="2298700" y="304800"/>
            <a:ext cx="7378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Example of a Long Pattern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CCEF740-BED7-4204-893F-9DFDF2A126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7772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24763D-7C9B-4180-84EA-E1DE27151D4B}"/>
              </a:ext>
            </a:extLst>
          </p:cNvPr>
          <p:cNvSpPr txBox="1"/>
          <p:nvPr/>
        </p:nvSpPr>
        <p:spPr>
          <a:xfrm>
            <a:off x="1041400" y="520700"/>
            <a:ext cx="9067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What happened in the previous example?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E9D79E-6214-449B-BCA7-BAEDEF632D9F}"/>
              </a:ext>
            </a:extLst>
          </p:cNvPr>
          <p:cNvSpPr txBox="1"/>
          <p:nvPr/>
        </p:nvSpPr>
        <p:spPr>
          <a:xfrm>
            <a:off x="1308100" y="1625600"/>
            <a:ext cx="5283819" cy="369332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5E0E7"/>
              </a:gs>
            </a:gsLst>
            <a:lin ang="0" scaled="0"/>
          </a:gra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On 1/9/2002, the stocks made a new 60 days high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F3A44F-1FE1-4C2B-A157-8B53AFC8112C}"/>
              </a:ext>
            </a:extLst>
          </p:cNvPr>
          <p:cNvSpPr txBox="1"/>
          <p:nvPr/>
        </p:nvSpPr>
        <p:spPr>
          <a:xfrm>
            <a:off x="1270000" y="2298700"/>
            <a:ext cx="8377743" cy="369332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AFBBBD"/>
              </a:gs>
            </a:gsLst>
            <a:lin ang="0" scaled="0"/>
          </a:gra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After the 60 days high on 9</a:t>
            </a:r>
            <a:r>
              <a:rPr lang="en-US" baseline="30000" dirty="0"/>
              <a:t>th</a:t>
            </a:r>
            <a:r>
              <a:rPr lang="en-US" dirty="0"/>
              <a:t> of January, the trades are inside it for the next 4 days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092AC8-E155-4C56-9DAF-6E0A5D7B217A}"/>
              </a:ext>
            </a:extLst>
          </p:cNvPr>
          <p:cNvSpPr txBox="1"/>
          <p:nvPr/>
        </p:nvSpPr>
        <p:spPr>
          <a:xfrm>
            <a:off x="1308100" y="3006969"/>
            <a:ext cx="6818020" cy="369332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FA0A3"/>
              </a:gs>
            </a:gsLst>
            <a:lin ang="0" scaled="0"/>
          </a:gra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5</a:t>
            </a:r>
            <a:r>
              <a:rPr lang="en-US" baseline="30000" dirty="0"/>
              <a:t>th</a:t>
            </a:r>
            <a:r>
              <a:rPr lang="en-US" dirty="0"/>
              <a:t> day i.e. the 14</a:t>
            </a:r>
            <a:r>
              <a:rPr lang="en-US" baseline="30000" dirty="0"/>
              <a:t>th</a:t>
            </a:r>
            <a:r>
              <a:rPr lang="en-US" dirty="0"/>
              <a:t> of January trades above the high of 9</a:t>
            </a:r>
            <a:r>
              <a:rPr lang="en-US" baseline="30000" dirty="0"/>
              <a:t>th</a:t>
            </a:r>
            <a:r>
              <a:rPr lang="en-US" dirty="0"/>
              <a:t> January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3C3968-1AC0-4EE7-B37A-EDA5A79FD1A9}"/>
              </a:ext>
            </a:extLst>
          </p:cNvPr>
          <p:cNvSpPr txBox="1"/>
          <p:nvPr/>
        </p:nvSpPr>
        <p:spPr>
          <a:xfrm>
            <a:off x="1308100" y="3750083"/>
            <a:ext cx="2402004" cy="369332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5E0E7"/>
              </a:gs>
            </a:gsLst>
            <a:lin ang="0" scaled="0"/>
          </a:gradFill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Made 5 point profit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D75929B-F031-4896-B1C2-D77D3FC38F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1561912" y="165381"/>
            <a:ext cx="9068188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IMPLEMENTATION OF LONG PATTERN ON JAVA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AA9D47-EBB5-4F54-BF11-DC57CD55AC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329" y="755428"/>
            <a:ext cx="6287377" cy="4421483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FA0A3"/>
              </a:gs>
            </a:gsLst>
            <a:lin ang="0" scaled="0"/>
          </a:gra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60E0F20-AD7E-4575-9BDA-65764B8A4D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70" y="5131901"/>
            <a:ext cx="5830114" cy="1654936"/>
          </a:xfrm>
          <a:prstGeom prst="rect">
            <a:avLst/>
          </a:prstGeom>
        </p:spPr>
      </p:pic>
      <p:sp>
        <p:nvSpPr>
          <p:cNvPr id="9" name="Right Brace 8">
            <a:extLst>
              <a:ext uri="{FF2B5EF4-FFF2-40B4-BE49-F238E27FC236}">
                <a16:creationId xmlns:a16="http://schemas.microsoft.com/office/drawing/2014/main" id="{9BA8F86C-0405-454B-B9C6-05500D2733F0}"/>
              </a:ext>
            </a:extLst>
          </p:cNvPr>
          <p:cNvSpPr/>
          <p:nvPr/>
        </p:nvSpPr>
        <p:spPr>
          <a:xfrm>
            <a:off x="7005711" y="956603"/>
            <a:ext cx="464234" cy="9144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ight Brace 69">
            <a:extLst>
              <a:ext uri="{FF2B5EF4-FFF2-40B4-BE49-F238E27FC236}">
                <a16:creationId xmlns:a16="http://schemas.microsoft.com/office/drawing/2014/main" id="{8C10F3CE-6A18-433F-A180-F2C62CB6A8BC}"/>
              </a:ext>
            </a:extLst>
          </p:cNvPr>
          <p:cNvSpPr/>
          <p:nvPr/>
        </p:nvSpPr>
        <p:spPr>
          <a:xfrm>
            <a:off x="6991644" y="2169782"/>
            <a:ext cx="464234" cy="125921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ight Brace 70">
            <a:extLst>
              <a:ext uri="{FF2B5EF4-FFF2-40B4-BE49-F238E27FC236}">
                <a16:creationId xmlns:a16="http://schemas.microsoft.com/office/drawing/2014/main" id="{11EED9C2-CDF5-42E5-A12F-DB0546781201}"/>
              </a:ext>
            </a:extLst>
          </p:cNvPr>
          <p:cNvSpPr/>
          <p:nvPr/>
        </p:nvSpPr>
        <p:spPr>
          <a:xfrm>
            <a:off x="6991644" y="3598984"/>
            <a:ext cx="464234" cy="134197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ight Brace 71">
            <a:extLst>
              <a:ext uri="{FF2B5EF4-FFF2-40B4-BE49-F238E27FC236}">
                <a16:creationId xmlns:a16="http://schemas.microsoft.com/office/drawing/2014/main" id="{CBE30F24-6C0B-4483-9D7A-8204062F6F4B}"/>
              </a:ext>
            </a:extLst>
          </p:cNvPr>
          <p:cNvSpPr/>
          <p:nvPr/>
        </p:nvSpPr>
        <p:spPr>
          <a:xfrm>
            <a:off x="7005711" y="5176911"/>
            <a:ext cx="464234" cy="125921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EB4195-08EF-4D9B-8451-D61BA7557123}"/>
              </a:ext>
            </a:extLst>
          </p:cNvPr>
          <p:cNvSpPr txBox="1"/>
          <p:nvPr/>
        </p:nvSpPr>
        <p:spPr>
          <a:xfrm>
            <a:off x="7723163" y="956603"/>
            <a:ext cx="3334043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485D59-F3E7-4E4B-9744-7EFF4214600C}"/>
              </a:ext>
            </a:extLst>
          </p:cNvPr>
          <p:cNvSpPr txBox="1"/>
          <p:nvPr/>
        </p:nvSpPr>
        <p:spPr>
          <a:xfrm>
            <a:off x="7723163" y="1060298"/>
            <a:ext cx="3559126" cy="646331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5E0E7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Checking whether the pattern consists two inside days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3F23B18A-382C-4A54-9479-ECE5C90FD3D7}"/>
              </a:ext>
            </a:extLst>
          </p:cNvPr>
          <p:cNvSpPr txBox="1"/>
          <p:nvPr/>
        </p:nvSpPr>
        <p:spPr>
          <a:xfrm>
            <a:off x="7723163" y="2319838"/>
            <a:ext cx="3559126" cy="646331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AFBBBD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Checking whether the pattern consists three inside days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AAB3C022-C4DD-4E95-9DA0-E31D1B48A5F7}"/>
              </a:ext>
            </a:extLst>
          </p:cNvPr>
          <p:cNvSpPr txBox="1"/>
          <p:nvPr/>
        </p:nvSpPr>
        <p:spPr>
          <a:xfrm>
            <a:off x="7800535" y="3891832"/>
            <a:ext cx="3559126" cy="646331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FA0A3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Checking whether the pattern consists four inside days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354DD4B-4158-4C8E-B81D-0623948A8C28}"/>
              </a:ext>
            </a:extLst>
          </p:cNvPr>
          <p:cNvSpPr txBox="1"/>
          <p:nvPr/>
        </p:nvSpPr>
        <p:spPr>
          <a:xfrm>
            <a:off x="7723163" y="5346114"/>
            <a:ext cx="3559126" cy="646331"/>
          </a:xfrm>
          <a:prstGeom prst="rect">
            <a:avLst/>
          </a:prstGeom>
          <a:gradFill>
            <a:gsLst>
              <a:gs pos="100000">
                <a:schemeClr val="bg1"/>
              </a:gs>
              <a:gs pos="55000">
                <a:srgbClr val="85E0E7"/>
              </a:gs>
            </a:gsLst>
            <a:lin ang="0" scaled="0"/>
          </a:gradFill>
        </p:spPr>
        <p:txBody>
          <a:bodyPr wrap="square" rtlCol="0">
            <a:spAutoFit/>
          </a:bodyPr>
          <a:lstStyle/>
          <a:p>
            <a:r>
              <a:rPr lang="en-US" dirty="0"/>
              <a:t>Checking whether the pattern consists five inside days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182A38F-23BD-4EF3-8D8D-2909F6CF71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2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7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437C675E-D5D4-48FC-A50C-BA2293AFC3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0368223"/>
              </p:ext>
            </p:extLst>
          </p:nvPr>
        </p:nvGraphicFramePr>
        <p:xfrm>
          <a:off x="1765300" y="889575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668E091-33CD-44B4-9B5B-059737F54D84}"/>
              </a:ext>
            </a:extLst>
          </p:cNvPr>
          <p:cNvSpPr txBox="1"/>
          <p:nvPr/>
        </p:nvSpPr>
        <p:spPr>
          <a:xfrm>
            <a:off x="2298700" y="304800"/>
            <a:ext cx="7378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+mj-lt"/>
              </a:rPr>
              <a:t>Example of a Short Pattern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6CE6D83-86BC-44A9-ABF4-34933FDCBB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845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3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600</Words>
  <Application>Microsoft Office PowerPoint</Application>
  <PresentationFormat>Widescreen</PresentationFormat>
  <Paragraphs>119</Paragraphs>
  <Slides>17</Slides>
  <Notes>0</Notes>
  <HiddenSlides>0</HiddenSlides>
  <MMClips>15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  <vt:variant>
        <vt:lpstr>Custom Shows</vt:lpstr>
      </vt:variant>
      <vt:variant>
        <vt:i4>1</vt:i4>
      </vt:variant>
    </vt:vector>
  </HeadingPairs>
  <TitlesOfParts>
    <vt:vector size="24" baseType="lpstr">
      <vt:lpstr>Arial</vt:lpstr>
      <vt:lpstr>Calibri</vt:lpstr>
      <vt:lpstr>Century Gothic</vt:lpstr>
      <vt:lpstr>Segoe UI Light</vt:lpstr>
      <vt:lpstr>Wingdings</vt:lpstr>
      <vt:lpstr>Office Theme</vt:lpstr>
      <vt:lpstr>Slide 1</vt:lpstr>
      <vt:lpstr>Trade</vt:lpstr>
      <vt:lpstr>ETF?</vt:lpstr>
      <vt:lpstr>Slide 2</vt:lpstr>
      <vt:lpstr>Slide 2</vt:lpstr>
      <vt:lpstr>Slide 3</vt:lpstr>
      <vt:lpstr>Slide 4</vt:lpstr>
      <vt:lpstr>Slide 6</vt:lpstr>
      <vt:lpstr>Slide 3</vt:lpstr>
      <vt:lpstr>Slide 4</vt:lpstr>
      <vt:lpstr>PowerPoint Presentation</vt:lpstr>
      <vt:lpstr>Checking the best combination </vt:lpstr>
      <vt:lpstr>PowerPoint Presentation</vt:lpstr>
      <vt:lpstr>PowerPoint Presentation</vt:lpstr>
      <vt:lpstr>PowerPoint Presentation</vt:lpstr>
      <vt:lpstr>Conclusion</vt:lpstr>
      <vt:lpstr>Slide 11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/>
  <cp:revision>1</cp:revision>
  <dcterms:created xsi:type="dcterms:W3CDTF">2018-12-05T17:50:53Z</dcterms:created>
  <dcterms:modified xsi:type="dcterms:W3CDTF">2019-10-06T21:35:38Z</dcterms:modified>
</cp:coreProperties>
</file>